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9" r:id="rId4"/>
    <p:sldId id="301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</p:sldIdLst>
  <p:sldSz cx="9144000" cy="6858000" type="screen4x3"/>
  <p:notesSz cx="7315200" cy="9601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CD2"/>
    <a:srgbClr val="CCC8D6"/>
    <a:srgbClr val="CCBDE1"/>
    <a:srgbClr val="DFC4BF"/>
    <a:srgbClr val="F1B7AD"/>
    <a:srgbClr val="FAA4BF"/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D8707-3196-413A-9F73-653EB73152D1}" type="datetimeFigureOut">
              <a:rPr lang="fr-FR"/>
              <a:pPr>
                <a:defRPr/>
              </a:pPr>
              <a:t>30/10/2024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1F91A-ACD9-490C-A39D-7BBCAA6AC4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96B64-95A8-4442-BFB7-1E94A8B6835F}" type="datetimeFigureOut">
              <a:rPr lang="fr-FR"/>
              <a:pPr>
                <a:defRPr/>
              </a:pPr>
              <a:t>30/10/2024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09E45-1ACC-4790-AA12-05E2CA362A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22EA7-BC40-434F-A16F-5E4877893243}" type="datetimeFigureOut">
              <a:rPr lang="fr-FR"/>
              <a:pPr>
                <a:defRPr/>
              </a:pPr>
              <a:t>30/10/2024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438A8-261E-4D78-A5BC-9739A05BC1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FB7E-3271-42C9-9491-D7D6FE5F62F9}" type="datetimeFigureOut">
              <a:rPr lang="fr-FR"/>
              <a:pPr>
                <a:defRPr/>
              </a:pPr>
              <a:t>30/10/2024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0BC4F-ACE6-411F-BBD1-B06C39AEBD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B4DDA-1D2D-4345-BCCB-23A8C0844799}" type="datetimeFigureOut">
              <a:rPr lang="fr-FR"/>
              <a:pPr>
                <a:defRPr/>
              </a:pPr>
              <a:t>30/10/2024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ACB6B-CD5D-4C1E-BB4D-5704E9914D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63979-0042-4623-8707-3D21F091100D}" type="datetimeFigureOut">
              <a:rPr lang="fr-FR"/>
              <a:pPr>
                <a:defRPr/>
              </a:pPr>
              <a:t>30/10/2024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28A77-E540-4CE1-82E0-DCF222FB778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48E5C-BBA2-4C4E-BC67-BF1A629897F3}" type="datetimeFigureOut">
              <a:rPr lang="fr-FR"/>
              <a:pPr>
                <a:defRPr/>
              </a:pPr>
              <a:t>30/10/2024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A0C0-3BD0-4F5C-B252-842A81B1B03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D4614-5DE4-44E3-BC59-011884FBFB45}" type="datetimeFigureOut">
              <a:rPr lang="fr-FR"/>
              <a:pPr>
                <a:defRPr/>
              </a:pPr>
              <a:t>30/10/2024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C9A9-16C7-455E-9517-6CFBE87E02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F897-81CC-490D-A6E0-C23A803859CF}" type="datetimeFigureOut">
              <a:rPr lang="fr-FR"/>
              <a:pPr>
                <a:defRPr/>
              </a:pPr>
              <a:t>30/10/2024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6CB00-D743-43D3-9B7E-4F3C35E54B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B0CC6-C9DE-45E9-999A-F5958EE0A23E}" type="datetimeFigureOut">
              <a:rPr lang="fr-FR"/>
              <a:pPr>
                <a:defRPr/>
              </a:pPr>
              <a:t>30/10/2024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10A0-B716-4B4D-8A48-FAC07F08B8B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1915F-BA97-456E-8ED0-FE35D5AA2630}" type="datetimeFigureOut">
              <a:rPr lang="fr-FR"/>
              <a:pPr>
                <a:defRPr/>
              </a:pPr>
              <a:t>30/10/2024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D6A4-EB2F-44AC-900E-7A89C56449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AC4810-EB18-4AAD-8B5D-2BE1EE3EC71A}" type="datetimeFigureOut">
              <a:rPr lang="fr-FR"/>
              <a:pPr>
                <a:defRPr/>
              </a:pPr>
              <a:t>30/10/2024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2E4F0D-AB88-45A1-87E9-6593185BF4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667000" y="4267200"/>
            <a:ext cx="6019800" cy="2057400"/>
          </a:xfrm>
        </p:spPr>
        <p:txBody>
          <a:bodyPr/>
          <a:lstStyle/>
          <a:p>
            <a:r>
              <a:rPr lang="fa-IR" sz="4800" b="1" dirty="0" smtClean="0">
                <a:solidFill>
                  <a:srgbClr val="42607C"/>
                </a:solidFill>
                <a:cs typeface="B Mitra" pitchFamily="2" charset="-78"/>
              </a:rPr>
              <a:t/>
            </a:r>
            <a:br>
              <a:rPr lang="fa-IR" sz="4800" b="1" dirty="0" smtClean="0">
                <a:solidFill>
                  <a:srgbClr val="42607C"/>
                </a:solidFill>
                <a:cs typeface="B Mitra" pitchFamily="2" charset="-78"/>
              </a:rPr>
            </a:br>
            <a:r>
              <a:rPr lang="fa-IR" sz="4800" b="1" dirty="0" smtClean="0">
                <a:solidFill>
                  <a:srgbClr val="42607C"/>
                </a:solidFill>
                <a:cs typeface="B Mitra" pitchFamily="2" charset="-78"/>
              </a:rPr>
              <a:t>  </a:t>
            </a:r>
            <a:r>
              <a:rPr lang="fa-IR" sz="4000" b="1" dirty="0" smtClean="0">
                <a:solidFill>
                  <a:srgbClr val="42607C"/>
                </a:solidFill>
                <a:cs typeface="B Mitra" pitchFamily="2" charset="-78"/>
              </a:rPr>
              <a:t>راهکارهای صرفه جویی</a:t>
            </a:r>
            <a:br>
              <a:rPr lang="fa-IR" sz="4000" b="1" dirty="0" smtClean="0">
                <a:solidFill>
                  <a:srgbClr val="42607C"/>
                </a:solidFill>
                <a:cs typeface="B Mitra" pitchFamily="2" charset="-78"/>
              </a:rPr>
            </a:br>
            <a:r>
              <a:rPr lang="fa-IR" sz="4000" b="1" dirty="0" smtClean="0">
                <a:solidFill>
                  <a:srgbClr val="42607C"/>
                </a:solidFill>
                <a:cs typeface="B Mitra" pitchFamily="2" charset="-78"/>
              </a:rPr>
              <a:t> در مصرف سوخت خودروها</a:t>
            </a:r>
            <a:endParaRPr lang="fr-FR" sz="4000" b="1" dirty="0" smtClean="0">
              <a:solidFill>
                <a:srgbClr val="42607C"/>
              </a:solidFill>
              <a:cs typeface="B Mitra" pitchFamily="2" charset="-78"/>
            </a:endParaRPr>
          </a:p>
        </p:txBody>
      </p:sp>
      <p:pic>
        <p:nvPicPr>
          <p:cNvPr id="4" name="Content Placeholder 6" descr="NIOC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59807" y="6096000"/>
            <a:ext cx="807993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iavash.PAKHSHBIRJAND\Desktop\PPT\Pic\Icon_Clipart_PetrolStationDispenserPump_Nozzle_sid_f4cfc0ad68.jpg"/>
          <p:cNvPicPr>
            <a:picLocks noChangeAspect="1" noChangeArrowheads="1"/>
          </p:cNvPicPr>
          <p:nvPr/>
        </p:nvPicPr>
        <p:blipFill>
          <a:blip r:embed="rId4"/>
          <a:srcRect l="3846" t="3606" b="4432"/>
          <a:stretch>
            <a:fillRect/>
          </a:stretch>
        </p:blipFill>
        <p:spPr bwMode="auto">
          <a:xfrm>
            <a:off x="5715000" y="152400"/>
            <a:ext cx="3429000" cy="3886200"/>
          </a:xfrm>
          <a:prstGeom prst="rect">
            <a:avLst/>
          </a:prstGeom>
          <a:noFill/>
        </p:spPr>
      </p:pic>
      <p:pic>
        <p:nvPicPr>
          <p:cNvPr id="1027" name="Picture 3" descr="C:\Users\siavash.PAKHSHBIRJAND\Desktop\PPT\Pic\38384377-Petrol-Gas-Station-Background-Decorate-Design-Cartoon-vector-Stock-Vec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3080" y="0"/>
            <a:ext cx="3931920" cy="393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IOC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59807" y="6096000"/>
            <a:ext cx="807993" cy="640080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1066800" y="6629400"/>
            <a:ext cx="7132320" cy="0"/>
          </a:xfrm>
          <a:prstGeom prst="line">
            <a:avLst/>
          </a:prstGeom>
          <a:ln w="1905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6443246"/>
            <a:ext cx="1219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cs typeface="+mj-cs"/>
              </a:rPr>
              <a:t>NIOPDC</a:t>
            </a:r>
            <a:endParaRPr lang="fa-IR" sz="1600" b="1" dirty="0">
              <a:cs typeface="+mj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r"/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راهکارهای بهینه سازی 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مصرف سوخت در خودروها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endParaRPr lang="fa-IR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323" y="2036672"/>
            <a:ext cx="84124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12- </a:t>
            </a:r>
            <a:r>
              <a:rPr lang="fa-IR" sz="2000" b="1" dirty="0" smtClean="0">
                <a:cs typeface="B Nazanin" pitchFamily="2" charset="-78"/>
              </a:rPr>
              <a:t>از 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وسایل نقلیه عمومی </a:t>
            </a:r>
            <a:r>
              <a:rPr lang="fa-IR" sz="2000" b="1" dirty="0" smtClean="0">
                <a:cs typeface="B Nazanin" pitchFamily="2" charset="-78"/>
              </a:rPr>
              <a:t>استفاده کنید.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475" y="3128142"/>
            <a:ext cx="6376969" cy="3117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IOC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59807" y="6096000"/>
            <a:ext cx="807993" cy="640080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1066800" y="6629400"/>
            <a:ext cx="7132320" cy="0"/>
          </a:xfrm>
          <a:prstGeom prst="line">
            <a:avLst/>
          </a:prstGeom>
          <a:ln w="1905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6443246"/>
            <a:ext cx="1219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cs typeface="+mj-cs"/>
              </a:rPr>
              <a:t>NIOPDC</a:t>
            </a:r>
            <a:endParaRPr lang="fa-IR" sz="1600" b="1" dirty="0">
              <a:cs typeface="+mj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r"/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راهکارهای بهینه سازی 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مصرف سوخت در خودروها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endParaRPr lang="fa-IR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" y="1513344"/>
            <a:ext cx="8412480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                                      13- </a:t>
            </a:r>
            <a:r>
              <a:rPr lang="fa-IR" sz="2000" b="1" dirty="0" smtClean="0">
                <a:cs typeface="B Nazanin" pitchFamily="2" charset="-78"/>
              </a:rPr>
              <a:t>از 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سرعت مناسب </a:t>
            </a:r>
            <a:r>
              <a:rPr lang="fa-IR" sz="2000" b="1" dirty="0" smtClean="0">
                <a:cs typeface="B Nazanin" pitchFamily="2" charset="-78"/>
              </a:rPr>
              <a:t>استفاده کنید. </a:t>
            </a:r>
          </a:p>
          <a:p>
            <a:pPr algn="justLow" rtl="1">
              <a:buFont typeface="Wingdings" pitchFamily="2" charset="2"/>
              <a:buChar char="ü"/>
            </a:pPr>
            <a:r>
              <a:rPr lang="fa-IR" sz="2000" b="1" dirty="0" smtClean="0">
                <a:cs typeface="B Nazanin" pitchFamily="2" charset="-78"/>
              </a:rPr>
              <a:t> سرعت اقتصادی اكثر خودروها به لحاظ مصرف سوخت </a:t>
            </a:r>
            <a:r>
              <a:rPr lang="fa-IR" sz="4400" b="1" dirty="0" smtClean="0">
                <a:cs typeface="B Nazanin" pitchFamily="2" charset="-78"/>
              </a:rPr>
              <a:t>= </a:t>
            </a:r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85 </a:t>
            </a:r>
            <a:r>
              <a:rPr lang="fa-IR" sz="2000" b="1" dirty="0" smtClean="0">
                <a:cs typeface="B Nazanin" pitchFamily="2" charset="-78"/>
              </a:rPr>
              <a:t>تا</a:t>
            </a:r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 90 </a:t>
            </a:r>
            <a:r>
              <a:rPr lang="fa-IR" sz="2000" b="1" dirty="0" smtClean="0">
                <a:cs typeface="B Nazanin" pitchFamily="2" charset="-78"/>
              </a:rPr>
              <a:t>کیلومتر در ساعت است </a:t>
            </a:r>
          </a:p>
          <a:p>
            <a:pPr algn="justLow" rtl="1">
              <a:buFont typeface="Wingdings" pitchFamily="2" charset="2"/>
              <a:buChar char="ü"/>
            </a:pPr>
            <a:r>
              <a:rPr lang="fa-IR" sz="2000" b="1" dirty="0" smtClean="0">
                <a:cs typeface="B Nazanin" pitchFamily="2" charset="-78"/>
              </a:rPr>
              <a:t>هرچه با سرعت بيشتر از سرعت اقتصادي برانيد مصرف سوخت خودرو بيشتر و در سرعت هاي بالاي 120  كيلومتر در ساعت گاها تا 20 درصد ( معادل 2 ليتر در 100 كيلومتر) مصرف سوخت خودرو بيشتر مي شود</a:t>
            </a:r>
          </a:p>
          <a:p>
            <a:pPr algn="justLow" rtl="1">
              <a:buFont typeface="Wingdings" pitchFamily="2" charset="2"/>
              <a:buChar char="ü"/>
            </a:pPr>
            <a:endParaRPr lang="fa-IR" sz="2000" b="1" dirty="0" smtClean="0">
              <a:cs typeface="B Nazanin" pitchFamily="2" charset="-78"/>
            </a:endParaRPr>
          </a:p>
        </p:txBody>
      </p:sp>
      <p:pic>
        <p:nvPicPr>
          <p:cNvPr id="3074" name="Picture 2" descr="C:\Users\siavash.PAKHSHBIRJAND\Desktop\PPT\Pic\Textured-dial-vector-material-5013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923"/>
          <a:stretch>
            <a:fillRect/>
          </a:stretch>
        </p:blipFill>
        <p:spPr bwMode="auto">
          <a:xfrm>
            <a:off x="2895600" y="4330541"/>
            <a:ext cx="2096451" cy="1872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IOC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59807" y="6096000"/>
            <a:ext cx="807993" cy="640080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1066800" y="6629400"/>
            <a:ext cx="7132320" cy="0"/>
          </a:xfrm>
          <a:prstGeom prst="line">
            <a:avLst/>
          </a:prstGeom>
          <a:ln w="1905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6443246"/>
            <a:ext cx="1219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cs typeface="+mj-cs"/>
              </a:rPr>
              <a:t>NIOPDC</a:t>
            </a:r>
            <a:endParaRPr lang="fa-IR" sz="1600" b="1" dirty="0">
              <a:cs typeface="+mj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r"/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راهکارهای بهینه سازی 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مصرف سوخت در خودروها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endParaRPr lang="fa-IR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286774"/>
            <a:ext cx="8412480" cy="39087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14- 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نقشه حرکت </a:t>
            </a:r>
            <a:r>
              <a:rPr lang="fa-IR" sz="2000" b="1" dirty="0" smtClean="0">
                <a:cs typeface="B Nazanin" pitchFamily="2" charset="-78"/>
              </a:rPr>
              <a:t>را به همراه داشته باشید.</a:t>
            </a:r>
          </a:p>
          <a:p>
            <a:pPr algn="justLow" rtl="1">
              <a:buFont typeface="Wingdings" pitchFamily="2" charset="2"/>
              <a:buChar char="ü"/>
            </a:pPr>
            <a:r>
              <a:rPr lang="fa-IR" sz="2000" b="1" dirty="0" smtClean="0">
                <a:cs typeface="B Nazanin" pitchFamily="2" charset="-78"/>
              </a:rPr>
              <a:t> مسیر اشتباه </a:t>
            </a:r>
            <a:r>
              <a:rPr lang="fa-IR" sz="4400" b="1" dirty="0" smtClean="0">
                <a:cs typeface="B Nazanin" pitchFamily="2" charset="-78"/>
              </a:rPr>
              <a:t>= </a:t>
            </a:r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5 </a:t>
            </a:r>
            <a:r>
              <a:rPr lang="fa-IR" sz="2000" b="1" dirty="0" smtClean="0">
                <a:cs typeface="B Nazanin" pitchFamily="2" charset="-78"/>
              </a:rPr>
              <a:t>تا</a:t>
            </a:r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 10% </a:t>
            </a:r>
            <a:r>
              <a:rPr lang="fa-IR" sz="2000" b="1" dirty="0" smtClean="0">
                <a:cs typeface="B Nazanin" pitchFamily="2" charset="-78"/>
              </a:rPr>
              <a:t>افزایش مصرف سوخت</a:t>
            </a:r>
          </a:p>
          <a:p>
            <a:pPr algn="justLow" rtl="1">
              <a:spcBef>
                <a:spcPts val="1200"/>
              </a:spcBef>
            </a:pPr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15-</a:t>
            </a:r>
            <a:r>
              <a:rPr lang="fa-IR" sz="2000" b="1" dirty="0" smtClean="0">
                <a:cs typeface="B Nazanin" pitchFamily="2" charset="-78"/>
              </a:rPr>
              <a:t>  </a:t>
            </a:r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120</a:t>
            </a:r>
            <a:r>
              <a:rPr lang="fa-IR" sz="2000" b="1" dirty="0" smtClean="0">
                <a:cs typeface="B Nazanin" pitchFamily="2" charset="-78"/>
              </a:rPr>
              <a:t> </a:t>
            </a:r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ثانیه</a:t>
            </a:r>
            <a:r>
              <a:rPr lang="fa-IR" sz="2000" b="1" dirty="0" smtClean="0">
                <a:cs typeface="B Nazanin" pitchFamily="2" charset="-78"/>
              </a:rPr>
              <a:t> روشن ماندن خودرو بدون حرکت، سوخت بیشتری نسبت به خاموش و روشن کردن مجدد آن مصرف می کند.</a:t>
            </a:r>
          </a:p>
          <a:p>
            <a:pPr algn="justLow" rtl="1">
              <a:spcBef>
                <a:spcPts val="1200"/>
              </a:spcBef>
            </a:pPr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16-</a:t>
            </a:r>
            <a:r>
              <a:rPr lang="fa-IR" sz="2000" b="1" dirty="0" smtClean="0">
                <a:cs typeface="B Nazanin" pitchFamily="2" charset="-78"/>
              </a:rPr>
              <a:t> 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سرعت زیاد </a:t>
            </a:r>
            <a:r>
              <a:rPr lang="fa-IR" sz="2000" b="1" dirty="0" smtClean="0">
                <a:cs typeface="B Nazanin" pitchFamily="2" charset="-78"/>
              </a:rPr>
              <a:t>و 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ترمزهای پیاپی</a:t>
            </a:r>
            <a:r>
              <a:rPr lang="fa-IR" sz="2000" b="1" dirty="0" smtClean="0">
                <a:cs typeface="B Nazanin" pitchFamily="2" charset="-78"/>
              </a:rPr>
              <a:t>، مصرف سوخت را تا حد قابل ملاحظه ای افزایش می دهد.</a:t>
            </a:r>
          </a:p>
          <a:p>
            <a:pPr algn="justLow" rtl="1"/>
            <a:endParaRPr lang="fa-IR" sz="2000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IOC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59807" y="6096000"/>
            <a:ext cx="807993" cy="640080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1066800" y="6629400"/>
            <a:ext cx="7132320" cy="0"/>
          </a:xfrm>
          <a:prstGeom prst="line">
            <a:avLst/>
          </a:prstGeom>
          <a:ln w="1905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6443246"/>
            <a:ext cx="1219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cs typeface="+mj-cs"/>
              </a:rPr>
              <a:t>NIOPDC</a:t>
            </a:r>
            <a:endParaRPr lang="fa-IR" sz="1600" b="1" dirty="0">
              <a:cs typeface="+mj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r"/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راهکارهای بهینه سازی 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مصرف سوخت در خودروها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endParaRPr lang="fa-IR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286774"/>
            <a:ext cx="841248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17- </a:t>
            </a:r>
            <a:r>
              <a:rPr lang="fa-IR" sz="2000" b="1" dirty="0" smtClean="0">
                <a:cs typeface="B Nazanin" pitchFamily="2" charset="-78"/>
              </a:rPr>
              <a:t>اگر به نرمی و همراه با جریان عمومی ترافیک برانید به میزان </a:t>
            </a:r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10 </a:t>
            </a:r>
            <a:r>
              <a:rPr lang="fa-IR" sz="2000" b="1" dirty="0" smtClean="0">
                <a:cs typeface="B Nazanin" pitchFamily="2" charset="-78"/>
              </a:rPr>
              <a:t>تا </a:t>
            </a:r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15% </a:t>
            </a:r>
            <a:r>
              <a:rPr lang="fa-IR" sz="2000" b="1" dirty="0" smtClean="0">
                <a:cs typeface="B Nazanin" pitchFamily="2" charset="-78"/>
              </a:rPr>
              <a:t>در مصرف سوخت صرفه جویی می شود.</a:t>
            </a:r>
          </a:p>
          <a:p>
            <a:pPr algn="justLow" rtl="1">
              <a:spcBef>
                <a:spcPts val="1200"/>
              </a:spcBef>
            </a:pPr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18-</a:t>
            </a:r>
            <a:r>
              <a:rPr lang="fa-IR" sz="2000" b="1" dirty="0" smtClean="0">
                <a:cs typeface="B Nazanin" pitchFamily="2" charset="-78"/>
              </a:rPr>
              <a:t>  برای جلوگیری از سفرهای غیرضروری خودروها تا حد امکان کارهای خود را از طریق پست، تلفن همراه، دورنگار و ... انجام دهید.</a:t>
            </a:r>
          </a:p>
          <a:p>
            <a:pPr algn="justLow" rtl="1">
              <a:spcBef>
                <a:spcPts val="1200"/>
              </a:spcBef>
            </a:pPr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19-</a:t>
            </a:r>
            <a:r>
              <a:rPr lang="fa-IR" sz="2000" b="1" dirty="0" smtClean="0">
                <a:cs typeface="B Nazanin" pitchFamily="2" charset="-78"/>
              </a:rPr>
              <a:t> در سفرها از حمل 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بار اضافی </a:t>
            </a:r>
            <a:r>
              <a:rPr lang="fa-IR" sz="2000" b="1" dirty="0" smtClean="0">
                <a:cs typeface="B Nazanin" pitchFamily="2" charset="-78"/>
              </a:rPr>
              <a:t>خودداری کنید، حمل بار اضافی سبب استهلاک خودرو و افزایش مصرف سوخت می شود. </a:t>
            </a:r>
          </a:p>
          <a:p>
            <a:pPr algn="justLow" rtl="1"/>
            <a:endParaRPr lang="fa-IR" sz="2000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IOC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59807" y="6096000"/>
            <a:ext cx="807993" cy="640080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1066800" y="6629400"/>
            <a:ext cx="7132320" cy="0"/>
          </a:xfrm>
          <a:prstGeom prst="line">
            <a:avLst/>
          </a:prstGeom>
          <a:ln w="1905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6443246"/>
            <a:ext cx="1219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cs typeface="+mj-cs"/>
              </a:rPr>
              <a:t>NIOPDC</a:t>
            </a:r>
            <a:endParaRPr lang="fa-IR" sz="1600" b="1" dirty="0">
              <a:cs typeface="+mj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r"/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راهکارهای بهینه سازی 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مصرف سوخت در خودروها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endParaRPr lang="fa-IR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905000"/>
            <a:ext cx="841248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20- </a:t>
            </a:r>
            <a:r>
              <a:rPr lang="fa-IR" sz="2000" b="1" dirty="0" smtClean="0">
                <a:cs typeface="B Nazanin" pitchFamily="2" charset="-78"/>
              </a:rPr>
              <a:t>استفاده از 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باربند استاندارد </a:t>
            </a:r>
            <a:r>
              <a:rPr lang="fa-IR" sz="2000" b="1" dirty="0" smtClean="0">
                <a:cs typeface="B Nazanin" pitchFamily="2" charset="-78"/>
              </a:rPr>
              <a:t>در مقایسه با باربند غیراستاندارد موجب</a:t>
            </a:r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 6% </a:t>
            </a:r>
            <a:r>
              <a:rPr lang="fa-IR" sz="2000" b="1" dirty="0" smtClean="0">
                <a:cs typeface="B Nazanin" pitchFamily="2" charset="-78"/>
              </a:rPr>
              <a:t>صرفه جویی در مصرف سوخت می شود. </a:t>
            </a:r>
          </a:p>
          <a:p>
            <a:pPr algn="justLow" rtl="1"/>
            <a:endParaRPr lang="fa-IR" sz="2000" b="1" dirty="0" smtClean="0">
              <a:cs typeface="B Nazanin" pitchFamily="2" charset="-78"/>
            </a:endParaRPr>
          </a:p>
        </p:txBody>
      </p:sp>
      <p:pic>
        <p:nvPicPr>
          <p:cNvPr id="2" name="Picture 2" descr="C:\Users\siavash.PAKHSHBIRJAND\Desktop\PPT\Pic\volcano_W.jpg"/>
          <p:cNvPicPr preferRelativeResize="0">
            <a:picLocks noChangeArrowheads="1"/>
          </p:cNvPicPr>
          <p:nvPr/>
        </p:nvPicPr>
        <p:blipFill>
          <a:blip r:embed="rId4"/>
          <a:srcRect l="7333" t="22000" r="8667" b="19333"/>
          <a:stretch>
            <a:fillRect/>
          </a:stretch>
        </p:blipFill>
        <p:spPr bwMode="auto">
          <a:xfrm>
            <a:off x="4419600" y="3429000"/>
            <a:ext cx="4023360" cy="2743200"/>
          </a:xfrm>
          <a:prstGeom prst="rect">
            <a:avLst/>
          </a:prstGeom>
          <a:noFill/>
        </p:spPr>
      </p:pic>
      <p:pic>
        <p:nvPicPr>
          <p:cNvPr id="1026" name="Picture 2" descr="C:\Users\siavash.PAKHSHBIRJAND\Desktop\PPT\PICs\14_03_27_20140321-120340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429000"/>
            <a:ext cx="402336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IOC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59807" y="6096000"/>
            <a:ext cx="807993" cy="640080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1066800" y="6629400"/>
            <a:ext cx="7132320" cy="0"/>
          </a:xfrm>
          <a:prstGeom prst="line">
            <a:avLst/>
          </a:prstGeom>
          <a:ln w="1905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6443246"/>
            <a:ext cx="1219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cs typeface="+mj-cs"/>
              </a:rPr>
              <a:t>NIOPDC</a:t>
            </a:r>
            <a:endParaRPr lang="fa-IR" sz="1600" b="1" dirty="0">
              <a:cs typeface="+mj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r"/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راهکارهای بهینه سازی 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مصرف سوخت در خودروها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endParaRPr lang="fa-IR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022664"/>
            <a:ext cx="8839200" cy="20159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21- </a:t>
            </a:r>
            <a:r>
              <a:rPr lang="fa-IR" sz="2000" b="1" dirty="0" smtClean="0">
                <a:cs typeface="B Nazanin" pitchFamily="2" charset="-78"/>
              </a:rPr>
              <a:t>استفاده از 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سیستم ردیابی در خودروها</a:t>
            </a:r>
          </a:p>
          <a:p>
            <a:pPr algn="r" rtl="1">
              <a:spcBef>
                <a:spcPts val="1800"/>
              </a:spcBef>
            </a:pPr>
            <a:r>
              <a:rPr lang="fa-IR" sz="2000" b="1" dirty="0" smtClean="0">
                <a:cs typeface="B Nazanin" pitchFamily="2" charset="-78"/>
              </a:rPr>
              <a:t>انتخاب مسیر با تراکم کمتر               کاهش زمان سفر               کاهش مصرف سوخت وآلودگی هوا</a:t>
            </a:r>
          </a:p>
          <a:p>
            <a:pPr algn="r" rtl="1">
              <a:spcBef>
                <a:spcPts val="1200"/>
              </a:spcBef>
            </a:pPr>
            <a:r>
              <a:rPr lang="fa-IR" sz="2000" b="1" dirty="0" smtClean="0">
                <a:cs typeface="B Nazanin" pitchFamily="2" charset="-78"/>
              </a:rPr>
              <a:t>انتخاب کوتاهترین مسیر                جلوگیری از سرگردانی              کاهش مصرف سوخت وآلودگی هوا      </a:t>
            </a:r>
          </a:p>
          <a:p>
            <a:pPr algn="justLow" rtl="1"/>
            <a:r>
              <a:rPr lang="fa-IR" sz="2000" b="1" dirty="0" smtClean="0">
                <a:cs typeface="B Nazanin" pitchFamily="2" charset="-78"/>
              </a:rPr>
              <a:t>      </a:t>
            </a:r>
          </a:p>
        </p:txBody>
      </p:sp>
      <p:sp>
        <p:nvSpPr>
          <p:cNvPr id="9" name="Left Arrow 8"/>
          <p:cNvSpPr/>
          <p:nvPr/>
        </p:nvSpPr>
        <p:spPr>
          <a:xfrm>
            <a:off x="5715000" y="2819400"/>
            <a:ext cx="640080" cy="365760"/>
          </a:xfrm>
          <a:prstGeom prst="lef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Left Arrow 10"/>
          <p:cNvSpPr/>
          <p:nvPr/>
        </p:nvSpPr>
        <p:spPr>
          <a:xfrm>
            <a:off x="3474720" y="2819400"/>
            <a:ext cx="640080" cy="365760"/>
          </a:xfrm>
          <a:prstGeom prst="lef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Left Arrow 11"/>
          <p:cNvSpPr/>
          <p:nvPr/>
        </p:nvSpPr>
        <p:spPr>
          <a:xfrm>
            <a:off x="5913120" y="3368040"/>
            <a:ext cx="640080" cy="365760"/>
          </a:xfrm>
          <a:prstGeom prst="lef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Left Arrow 12"/>
          <p:cNvSpPr/>
          <p:nvPr/>
        </p:nvSpPr>
        <p:spPr>
          <a:xfrm>
            <a:off x="3169920" y="3368040"/>
            <a:ext cx="640080" cy="365760"/>
          </a:xfrm>
          <a:prstGeom prst="lef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26" name="Picture 2" descr="C:\Users\siavash.PAKHSHBIRJAND\Desktop\PPT\Pic\gps-garmin-3d-hd-mapas-venezuela-samsung-galaxy-note-2-n7100-1854-MLV2553260899_032012-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5120" y="3962400"/>
            <a:ext cx="3413760" cy="256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IOC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59807" y="6096000"/>
            <a:ext cx="807993" cy="640080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1066800" y="6629400"/>
            <a:ext cx="7132320" cy="0"/>
          </a:xfrm>
          <a:prstGeom prst="line">
            <a:avLst/>
          </a:prstGeom>
          <a:ln w="1905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6443246"/>
            <a:ext cx="1219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cs typeface="+mj-cs"/>
              </a:rPr>
              <a:t>NIOPDC</a:t>
            </a:r>
            <a:endParaRPr lang="fa-IR" sz="1600" b="1" dirty="0">
              <a:cs typeface="+mj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r"/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راهکارهای بهینه سازی 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مصرف سوخت در خودروها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endParaRPr lang="fa-IR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286774"/>
            <a:ext cx="8412480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1- </a:t>
            </a:r>
            <a:r>
              <a:rPr lang="fa-IR" sz="2000" b="1" dirty="0" smtClean="0">
                <a:cs typeface="B Mitra" pitchFamily="2" charset="-78"/>
              </a:rPr>
              <a:t>اولين و مهمترين راهكار انتخاب خودرو با مصرف سوخت كمتر مي باشد.</a:t>
            </a:r>
            <a:endParaRPr lang="fa-IR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000" b="1" dirty="0" smtClean="0">
              <a:cs typeface="B Nazanin" pitchFamily="2" charset="-78"/>
            </a:endParaRPr>
          </a:p>
          <a:p>
            <a:pPr algn="r" rtl="1"/>
            <a:endParaRPr lang="fa-IR" sz="2800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cs typeface="B Nazanin" pitchFamily="2" charset="-78"/>
            </a:endParaRPr>
          </a:p>
          <a:p>
            <a:pPr algn="r" rtl="1"/>
            <a:endParaRPr lang="fa-IR" b="1" dirty="0" smtClean="0"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225492"/>
            <a:ext cx="5313825" cy="2462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IOC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59807" y="6096000"/>
            <a:ext cx="807993" cy="640080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1066800" y="6629400"/>
            <a:ext cx="7132320" cy="0"/>
          </a:xfrm>
          <a:prstGeom prst="line">
            <a:avLst/>
          </a:prstGeom>
          <a:ln w="1905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6443246"/>
            <a:ext cx="1219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cs typeface="+mj-cs"/>
              </a:rPr>
              <a:t>NIOPDC</a:t>
            </a:r>
            <a:endParaRPr lang="fa-IR" sz="1600" b="1" dirty="0">
              <a:cs typeface="+mj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r"/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راهکارهای بهینه سازی 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مصرف سوخت در خودروها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endParaRPr lang="fa-IR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588056"/>
            <a:ext cx="8412480" cy="19697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                          2- </a:t>
            </a:r>
            <a:r>
              <a:rPr lang="fa-IR" sz="2000" b="1" dirty="0" smtClean="0">
                <a:cs typeface="B Mitra" pitchFamily="2" charset="-78"/>
              </a:rPr>
              <a:t>از 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تنظیم بودن موتور </a:t>
            </a:r>
            <a:r>
              <a:rPr lang="fa-IR" sz="2000" b="1" dirty="0" smtClean="0">
                <a:cs typeface="B Mitra" pitchFamily="2" charset="-78"/>
              </a:rPr>
              <a:t>خودرو اطمینان حاصل کنید.</a:t>
            </a:r>
            <a:endParaRPr lang="fa-IR" sz="2800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cs typeface="B Nazanin" pitchFamily="2" charset="-78"/>
            </a:endParaRPr>
          </a:p>
          <a:p>
            <a:pPr algn="r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2000" b="1" dirty="0" smtClean="0">
                <a:cs typeface="B Nazanin" pitchFamily="2" charset="-78"/>
              </a:rPr>
              <a:t> خودروی که موتور آن تنظیم نيست  تا </a:t>
            </a:r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5% </a:t>
            </a:r>
            <a:r>
              <a:rPr lang="fa-IR" sz="2000" b="1" dirty="0" smtClean="0">
                <a:cs typeface="B Nazanin" pitchFamily="2" charset="-78"/>
              </a:rPr>
              <a:t>بيشتر از حالتي كه موتور آن تنظيم است سوخت مصرف می کنند. </a:t>
            </a:r>
            <a:r>
              <a:rPr lang="fa-IR" sz="2000" b="1" dirty="0">
                <a:cs typeface="B Nazanin" pitchFamily="2" charset="-78"/>
              </a:rPr>
              <a:t>( تقريبا معادل نیم لیتر در هر 100 کیلومتر </a:t>
            </a:r>
            <a:r>
              <a:rPr lang="fa-IR" sz="2000" b="1" dirty="0" smtClean="0">
                <a:cs typeface="B Nazanin" pitchFamily="2" charset="-78"/>
              </a:rPr>
              <a:t>)</a:t>
            </a:r>
            <a:endParaRPr lang="fa-IR" sz="2800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cs typeface="B Nazanin" pitchFamily="2" charset="-78"/>
            </a:endParaRPr>
          </a:p>
          <a:p>
            <a:pPr algn="r" rtl="1"/>
            <a:endParaRPr lang="fa-IR" b="1" dirty="0" smtClean="0">
              <a:cs typeface="B Nazanin" pitchFamily="2" charset="-78"/>
            </a:endParaRPr>
          </a:p>
        </p:txBody>
      </p:sp>
      <p:pic>
        <p:nvPicPr>
          <p:cNvPr id="9218" name="Picture 2" descr="C:\Users\siavash.PAKHSHBIRJAND\Desktop\PPT\Pic\1car.ir-fixingeng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631" y="3733800"/>
            <a:ext cx="4112738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IOC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59807" y="6096000"/>
            <a:ext cx="807993" cy="640080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1066800" y="6629400"/>
            <a:ext cx="7132320" cy="0"/>
          </a:xfrm>
          <a:prstGeom prst="line">
            <a:avLst/>
          </a:prstGeom>
          <a:ln w="1905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6443246"/>
            <a:ext cx="1219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cs typeface="+mj-cs"/>
              </a:rPr>
              <a:t>NIOPDC</a:t>
            </a:r>
            <a:endParaRPr lang="fa-IR" sz="1600" b="1" dirty="0">
              <a:cs typeface="+mj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r"/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راهکارهای بهینه سازی 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مصرف سوخت در خودروها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endParaRPr lang="fa-IR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144286"/>
            <a:ext cx="8412480" cy="20467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3-</a:t>
            </a:r>
            <a:r>
              <a:rPr lang="fa-IR" sz="48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استفاده از 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فیلتر هوای استاندارد </a:t>
            </a:r>
            <a:r>
              <a:rPr lang="fa-IR" sz="2000" b="1" dirty="0" smtClean="0">
                <a:cs typeface="B Nazanin" pitchFamily="2" charset="-78"/>
              </a:rPr>
              <a:t>و تعویض به موقع آن </a:t>
            </a:r>
            <a:r>
              <a:rPr lang="fa-IR" sz="2800" b="1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10%</a:t>
            </a:r>
            <a:r>
              <a:rPr lang="fa-IR" sz="54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مصرف سوخت و تا </a:t>
            </a:r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50%</a:t>
            </a:r>
            <a:r>
              <a:rPr lang="fa-IR" sz="54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آلودگی هوا را کاهش می دهد.</a:t>
            </a:r>
            <a:endParaRPr lang="en-US" sz="2000" b="1" dirty="0" smtClean="0">
              <a:cs typeface="B Nazanin" pitchFamily="2" charset="-78"/>
            </a:endParaRPr>
          </a:p>
          <a:p>
            <a:pPr algn="r" rtl="1"/>
            <a:endParaRPr lang="fa-IR" sz="2800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cs typeface="B Nazanin" pitchFamily="2" charset="-78"/>
            </a:endParaRPr>
          </a:p>
          <a:p>
            <a:pPr algn="r" rtl="1"/>
            <a:endParaRPr lang="fa-IR" b="1" dirty="0" smtClean="0">
              <a:cs typeface="B Nazanin" pitchFamily="2" charset="-78"/>
            </a:endParaRPr>
          </a:p>
        </p:txBody>
      </p:sp>
      <p:pic>
        <p:nvPicPr>
          <p:cNvPr id="10242" name="Picture 2" descr="C:\Users\siavash.PAKHSHBIRJAND\Desktop\PPT\Pic\109-0070_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526" b="17659"/>
          <a:stretch>
            <a:fillRect/>
          </a:stretch>
        </p:blipFill>
        <p:spPr bwMode="auto">
          <a:xfrm>
            <a:off x="664028" y="3886200"/>
            <a:ext cx="3526972" cy="2286000"/>
          </a:xfrm>
          <a:prstGeom prst="rect">
            <a:avLst/>
          </a:prstGeom>
          <a:noFill/>
        </p:spPr>
      </p:pic>
      <p:pic>
        <p:nvPicPr>
          <p:cNvPr id="10243" name="Picture 3" descr="C:\Users\siavash.PAKHSHBIRJAND\Desktop\PPT\Pic\F5363500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00" t="19455" r="18000" b="20909"/>
          <a:stretch>
            <a:fillRect/>
          </a:stretch>
        </p:blipFill>
        <p:spPr bwMode="auto">
          <a:xfrm>
            <a:off x="4663443" y="3810000"/>
            <a:ext cx="3345364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IOC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59807" y="6096000"/>
            <a:ext cx="807993" cy="640080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1066800" y="6629400"/>
            <a:ext cx="7132320" cy="0"/>
          </a:xfrm>
          <a:prstGeom prst="line">
            <a:avLst/>
          </a:prstGeom>
          <a:ln w="1905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6443246"/>
            <a:ext cx="1219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cs typeface="+mj-cs"/>
              </a:rPr>
              <a:t>NIOPDC</a:t>
            </a:r>
            <a:endParaRPr lang="fa-IR" sz="1600" b="1" dirty="0">
              <a:cs typeface="+mj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r"/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راهکارهای بهینه سازی 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مصرف سوخت در خودروها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endParaRPr lang="fa-IR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286774"/>
            <a:ext cx="841248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4- </a:t>
            </a:r>
            <a:r>
              <a:rPr lang="fa-IR" sz="2000" b="1" dirty="0" smtClean="0">
                <a:cs typeface="B Mitra" pitchFamily="2" charset="-78"/>
              </a:rPr>
              <a:t>کمتر از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 کولر </a:t>
            </a:r>
            <a:r>
              <a:rPr lang="fa-IR" sz="2000" b="1" dirty="0" smtClean="0">
                <a:cs typeface="B Mitra" pitchFamily="2" charset="-78"/>
              </a:rPr>
              <a:t>استفاده شود و یا سعی گردد از کولر در مسیرهای سربالایی و پر ترافیک استفاده نشود. </a:t>
            </a:r>
            <a:endParaRPr lang="fa-IR" sz="2800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cs typeface="B Nazanin" pitchFamily="2" charset="-78"/>
            </a:endParaRPr>
          </a:p>
          <a:p>
            <a:pPr algn="r" rtl="1">
              <a:spcBef>
                <a:spcPts val="1200"/>
              </a:spcBef>
              <a:buFont typeface="Wingdings" pitchFamily="2" charset="2"/>
              <a:buChar char="ü"/>
            </a:pPr>
            <a:r>
              <a:rPr lang="fa-IR" sz="2000" b="1" dirty="0" smtClean="0">
                <a:cs typeface="B Nazanin" pitchFamily="2" charset="-78"/>
              </a:rPr>
              <a:t> ترجیحاً از کولر به صورت فاصله های زمانی 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کوتاه</a:t>
            </a:r>
            <a:r>
              <a:rPr lang="fa-IR" sz="2000" b="1" dirty="0" smtClean="0">
                <a:cs typeface="B Nazanin" pitchFamily="2" charset="-78"/>
              </a:rPr>
              <a:t> و 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چرخشی</a:t>
            </a:r>
            <a:r>
              <a:rPr lang="fa-IR" sz="2000" b="1" dirty="0" smtClean="0">
                <a:cs typeface="B Nazanin" pitchFamily="2" charset="-78"/>
              </a:rPr>
              <a:t> استفاده شود.</a:t>
            </a:r>
          </a:p>
          <a:p>
            <a:pPr algn="r" rtl="1">
              <a:spcBef>
                <a:spcPts val="1200"/>
              </a:spcBef>
              <a:buFont typeface="Wingdings" pitchFamily="2" charset="2"/>
              <a:buChar char="ü"/>
            </a:pPr>
            <a:r>
              <a:rPr lang="fa-IR" sz="2000" b="1" dirty="0" smtClean="0">
                <a:cs typeface="B Nazanin" pitchFamily="2" charset="-78"/>
              </a:rPr>
              <a:t>استفاده از کولر در هنگام ترافیک یا توقف، باعث افزایش مصرف سوخت تا</a:t>
            </a:r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 10%</a:t>
            </a:r>
            <a:r>
              <a:rPr lang="fa-IR" sz="2000" b="1" dirty="0" smtClean="0">
                <a:cs typeface="B Nazanin" pitchFamily="2" charset="-78"/>
              </a:rPr>
              <a:t> می گردد.</a:t>
            </a:r>
          </a:p>
          <a:p>
            <a:pPr algn="r" rtl="1"/>
            <a:endParaRPr lang="fa-IR" sz="2800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cs typeface="B Nazanin" pitchFamily="2" charset="-78"/>
            </a:endParaRPr>
          </a:p>
          <a:p>
            <a:pPr algn="r" rtl="1"/>
            <a:endParaRPr lang="fa-IR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IOC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59807" y="6096000"/>
            <a:ext cx="807993" cy="640080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1066800" y="6629400"/>
            <a:ext cx="7132320" cy="0"/>
          </a:xfrm>
          <a:prstGeom prst="line">
            <a:avLst/>
          </a:prstGeom>
          <a:ln w="1905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6443246"/>
            <a:ext cx="1219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cs typeface="+mj-cs"/>
              </a:rPr>
              <a:t>NIOPDC</a:t>
            </a:r>
            <a:endParaRPr lang="fa-IR" sz="1600" b="1" dirty="0">
              <a:cs typeface="+mj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r"/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راهکارهای بهینه سازی 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مصرف سوخت در خودروها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endParaRPr lang="fa-IR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944231"/>
            <a:ext cx="841248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5- 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باد لاستیکهای خودرو </a:t>
            </a:r>
            <a:r>
              <a:rPr lang="fa-IR" sz="2000" b="1" dirty="0" smtClean="0">
                <a:cs typeface="B Mitra" pitchFamily="2" charset="-78"/>
              </a:rPr>
              <a:t>را بطور منظم تنظیم نمایید</a:t>
            </a:r>
            <a:endParaRPr lang="fa-IR" sz="2800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cs typeface="B Nazanin" pitchFamily="2" charset="-78"/>
            </a:endParaRPr>
          </a:p>
          <a:p>
            <a:pPr algn="r" rtl="1">
              <a:spcBef>
                <a:spcPts val="1200"/>
              </a:spcBef>
              <a:buFont typeface="Wingdings" pitchFamily="2" charset="2"/>
              <a:buChar char="ü"/>
            </a:pPr>
            <a:r>
              <a:rPr lang="fa-IR" sz="2000" b="1" dirty="0" smtClean="0">
                <a:cs typeface="B Nazanin" pitchFamily="2" charset="-78"/>
              </a:rPr>
              <a:t> تنظیم باد لاستیک تا</a:t>
            </a:r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 3% </a:t>
            </a:r>
            <a:r>
              <a:rPr lang="fa-IR" sz="2000" b="1" dirty="0" smtClean="0">
                <a:cs typeface="B Nazanin" pitchFamily="2" charset="-78"/>
              </a:rPr>
              <a:t>مصرف سوخت خودرو را کاهش می دهد.</a:t>
            </a:r>
          </a:p>
          <a:p>
            <a:pPr algn="r" rtl="1"/>
            <a:endParaRPr lang="fa-IR" sz="2800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cs typeface="B Nazanin" pitchFamily="2" charset="-78"/>
            </a:endParaRPr>
          </a:p>
          <a:p>
            <a:pPr algn="r" rtl="1"/>
            <a:endParaRPr lang="fa-IR" b="1" dirty="0" smtClean="0">
              <a:cs typeface="B Nazanin" pitchFamily="2" charset="-78"/>
            </a:endParaRPr>
          </a:p>
        </p:txBody>
      </p:sp>
      <p:pic>
        <p:nvPicPr>
          <p:cNvPr id="7170" name="Picture 2" descr="C:\Users\siavash.PAKHSHBIRJAND\Desktop\PPT\Pic\Tire-Press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0230" y="3733800"/>
            <a:ext cx="5883541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IOC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59807" y="6096000"/>
            <a:ext cx="807993" cy="640080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1066800" y="6629400"/>
            <a:ext cx="7132320" cy="0"/>
          </a:xfrm>
          <a:prstGeom prst="line">
            <a:avLst/>
          </a:prstGeom>
          <a:ln w="1905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6443246"/>
            <a:ext cx="1219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cs typeface="+mj-cs"/>
              </a:rPr>
              <a:t>NIOPDC</a:t>
            </a:r>
            <a:endParaRPr lang="fa-IR" sz="1600" b="1" dirty="0">
              <a:cs typeface="+mj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r"/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راهکارهای بهینه سازی 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مصرف سوخت در خودروها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endParaRPr lang="fa-IR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286774"/>
            <a:ext cx="8412480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6- </a:t>
            </a:r>
            <a:r>
              <a:rPr lang="fa-IR" sz="2000" b="1" dirty="0" smtClean="0">
                <a:cs typeface="B Nazanin" pitchFamily="2" charset="-78"/>
              </a:rPr>
              <a:t>حتی المقدور 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وزن خودرو </a:t>
            </a:r>
            <a:r>
              <a:rPr lang="fa-IR" sz="2000" b="1" dirty="0" smtClean="0">
                <a:cs typeface="B Nazanin" pitchFamily="2" charset="-78"/>
              </a:rPr>
              <a:t>را با حذف تجهیزات جانبی غیرضروری کاهش دهید.</a:t>
            </a:r>
          </a:p>
          <a:p>
            <a:pPr algn="justLow" rtl="1">
              <a:spcBef>
                <a:spcPts val="600"/>
              </a:spcBef>
              <a:spcAft>
                <a:spcPts val="600"/>
              </a:spcAft>
            </a:pPr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7- 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زمان تردد خود را مدیریت کنید: </a:t>
            </a:r>
            <a:r>
              <a:rPr lang="fa-IR" sz="2000" b="1" dirty="0" smtClean="0">
                <a:cs typeface="B Nazanin" pitchFamily="2" charset="-78"/>
              </a:rPr>
              <a:t>از انتخاب زمانهای اوج ترافیک برای استفاده از خودرو اجتناب کنید.</a:t>
            </a:r>
          </a:p>
          <a:p>
            <a:pPr algn="justLow" rtl="1">
              <a:spcBef>
                <a:spcPts val="600"/>
              </a:spcBef>
              <a:spcAft>
                <a:spcPts val="600"/>
              </a:spcAft>
            </a:pPr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8-</a:t>
            </a:r>
            <a:r>
              <a:rPr lang="fa-IR" sz="2000" b="1" dirty="0" smtClean="0">
                <a:cs typeface="B Nazanin" pitchFamily="2" charset="-78"/>
              </a:rPr>
              <a:t> مسیرهایی که خودرو در زمان طی آن نیاز به توقف کمتری دارد انتخاب کنید. </a:t>
            </a: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a-IR" sz="2000" b="1" dirty="0" smtClean="0">
                <a:cs typeface="B Nazanin" pitchFamily="2" charset="-78"/>
              </a:rPr>
              <a:t>همچون 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بزرگراه ها </a:t>
            </a:r>
            <a:r>
              <a:rPr lang="fa-IR" sz="2000" b="1" dirty="0" smtClean="0">
                <a:cs typeface="B Nazanin" pitchFamily="2" charset="-78"/>
              </a:rPr>
              <a:t>یا 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جاده های کمربندی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9-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 اصول رانندگی </a:t>
            </a:r>
            <a:r>
              <a:rPr lang="fa-IR" sz="2000" b="1" dirty="0" smtClean="0">
                <a:cs typeface="B Nazanin" pitchFamily="2" charset="-78"/>
              </a:rPr>
              <a:t>و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 سرعت مجاز </a:t>
            </a:r>
            <a:r>
              <a:rPr lang="fa-IR" sz="2000" b="1" dirty="0" smtClean="0">
                <a:cs typeface="B Nazanin" pitchFamily="2" charset="-78"/>
              </a:rPr>
              <a:t>را رعایت کنید.</a:t>
            </a:r>
          </a:p>
          <a:p>
            <a:pPr algn="r" rtl="1"/>
            <a:endParaRPr lang="fa-IR" sz="2800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cs typeface="B Nazanin" pitchFamily="2" charset="-78"/>
            </a:endParaRPr>
          </a:p>
          <a:p>
            <a:pPr algn="r" rtl="1"/>
            <a:endParaRPr lang="fa-IR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IOC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59807" y="6096000"/>
            <a:ext cx="807993" cy="640080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1066800" y="6629400"/>
            <a:ext cx="7132320" cy="0"/>
          </a:xfrm>
          <a:prstGeom prst="line">
            <a:avLst/>
          </a:prstGeom>
          <a:ln w="1905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6443246"/>
            <a:ext cx="1219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cs typeface="+mj-cs"/>
              </a:rPr>
              <a:t>NIOPDC</a:t>
            </a:r>
            <a:endParaRPr lang="fa-IR" sz="1600" b="1" dirty="0">
              <a:cs typeface="+mj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r"/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راهکارهای بهینه سازی 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مصرف سوخت در خودروها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endParaRPr lang="fa-IR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583829"/>
            <a:ext cx="841248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                            10- </a:t>
            </a:r>
            <a:r>
              <a:rPr lang="fa-IR" sz="2000" b="1" dirty="0" smtClean="0">
                <a:cs typeface="B Nazanin" pitchFamily="2" charset="-78"/>
              </a:rPr>
              <a:t>از کارکرد صحیح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 ترموستات </a:t>
            </a:r>
            <a:r>
              <a:rPr lang="fa-IR" sz="2000" b="1" dirty="0" smtClean="0">
                <a:cs typeface="B Nazanin" pitchFamily="2" charset="-78"/>
              </a:rPr>
              <a:t>مطمئن شوید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000" b="1" dirty="0" smtClean="0">
                <a:cs typeface="B Nazanin" pitchFamily="2" charset="-78"/>
              </a:rPr>
              <a:t> خودرویی که ترموستات آن درست کار نمی کند، </a:t>
            </a:r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2% </a:t>
            </a:r>
            <a:r>
              <a:rPr lang="fa-IR" sz="2000" b="1" dirty="0" smtClean="0">
                <a:cs typeface="B Nazanin" pitchFamily="2" charset="-78"/>
              </a:rPr>
              <a:t>بیشتر از خودرویی که ترموستات آن درست کار می کند، سوخت مصرف می کند.</a:t>
            </a:r>
          </a:p>
        </p:txBody>
      </p:sp>
      <p:pic>
        <p:nvPicPr>
          <p:cNvPr id="6146" name="Picture 2" descr="C:\Users\siavash.PAKHSHBIRJAND\Desktop\PPT\Pic\pic4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398520"/>
            <a:ext cx="4114800" cy="2926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IOC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59807" y="6096000"/>
            <a:ext cx="807993" cy="640080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1066800" y="6629400"/>
            <a:ext cx="7132320" cy="0"/>
          </a:xfrm>
          <a:prstGeom prst="line">
            <a:avLst/>
          </a:prstGeom>
          <a:ln w="1905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6443246"/>
            <a:ext cx="1219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cs typeface="+mj-cs"/>
              </a:rPr>
              <a:t>NIOPDC</a:t>
            </a:r>
            <a:endParaRPr lang="fa-IR" sz="1600" b="1" dirty="0">
              <a:cs typeface="+mj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r"/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راهکارهای بهینه سازی 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  <a:t>مصرف سوخت در خودروها</a:t>
            </a:r>
            <a:br>
              <a:rPr lang="fa-IR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cs typeface="B Titr" pitchFamily="2" charset="-78"/>
              </a:rPr>
            </a:br>
            <a:endParaRPr lang="fa-IR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041029"/>
            <a:ext cx="841248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11- </a:t>
            </a:r>
            <a:r>
              <a:rPr lang="fa-IR" sz="2000" b="1" dirty="0" smtClean="0">
                <a:cs typeface="B Nazanin" pitchFamily="2" charset="-78"/>
              </a:rPr>
              <a:t>از 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ترمزهای ناگهانی </a:t>
            </a:r>
            <a:r>
              <a:rPr lang="fa-IR" sz="2000" b="1" dirty="0" smtClean="0">
                <a:cs typeface="B Nazanin" pitchFamily="2" charset="-78"/>
              </a:rPr>
              <a:t>و از حرکت </a:t>
            </a:r>
            <a:r>
              <a:rPr lang="fa-IR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پرگاز</a:t>
            </a:r>
            <a:r>
              <a:rPr lang="fa-IR" sz="2000" b="1" dirty="0" smtClean="0">
                <a:cs typeface="B Nazanin" pitchFamily="2" charset="-78"/>
              </a:rPr>
              <a:t> در زمان شروع حرکت اجتناب کنید. </a:t>
            </a:r>
          </a:p>
          <a:p>
            <a:pPr algn="justLow" rtl="1">
              <a:buFont typeface="Wingdings" pitchFamily="2" charset="2"/>
              <a:buChar char="ü"/>
            </a:pPr>
            <a:r>
              <a:rPr lang="fa-IR" sz="2000" b="1" dirty="0" smtClean="0">
                <a:cs typeface="B Nazanin" pitchFamily="2" charset="-78"/>
              </a:rPr>
              <a:t> خودرویی که  به آهستگی شتاب می گیرد یا از شتاب خود میکاهد </a:t>
            </a:r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20% </a:t>
            </a:r>
            <a:r>
              <a:rPr lang="fa-IR" sz="2000" b="1" dirty="0" smtClean="0">
                <a:cs typeface="B Nazanin" pitchFamily="2" charset="-78"/>
              </a:rPr>
              <a:t>کمتر از خودرویی که به سرعت شتاب خود را کاهش یا افزایش می دهد، سوخت مصرف می کند.</a:t>
            </a:r>
          </a:p>
        </p:txBody>
      </p:sp>
      <p:pic>
        <p:nvPicPr>
          <p:cNvPr id="5122" name="Picture 2" descr="C:\Users\siavash.PAKHSHBIRJAND\Desktop\PPT\Pic\veneno.ir-Drift-2.jpg"/>
          <p:cNvPicPr preferRelativeResize="0">
            <a:picLocks noChangeArrowheads="1"/>
          </p:cNvPicPr>
          <p:nvPr/>
        </p:nvPicPr>
        <p:blipFill>
          <a:blip r:embed="rId4"/>
          <a:srcRect t="28333" b="16667"/>
          <a:stretch>
            <a:fillRect/>
          </a:stretch>
        </p:blipFill>
        <p:spPr bwMode="auto">
          <a:xfrm>
            <a:off x="1188720" y="3886200"/>
            <a:ext cx="6766560" cy="256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1869</TotalTime>
  <Words>728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 Mitra</vt:lpstr>
      <vt:lpstr>B Nazanin</vt:lpstr>
      <vt:lpstr>B Titr</vt:lpstr>
      <vt:lpstr>Calibri</vt:lpstr>
      <vt:lpstr>Times New Roman</vt:lpstr>
      <vt:lpstr>Wingdings</vt:lpstr>
      <vt:lpstr>117</vt:lpstr>
      <vt:lpstr>   راهکارهای صرفه جویی  در مصرف سوخت خودروها</vt:lpstr>
      <vt:lpstr>راهکارهای بهینه سازی  مصرف سوخت در خودروها </vt:lpstr>
      <vt:lpstr>راهکارهای بهینه سازی  مصرف سوخت در خودروها </vt:lpstr>
      <vt:lpstr>راهکارهای بهینه سازی  مصرف سوخت در خودروها </vt:lpstr>
      <vt:lpstr>راهکارهای بهینه سازی  مصرف سوخت در خودروها </vt:lpstr>
      <vt:lpstr>راهکارهای بهینه سازی  مصرف سوخت در خودروها </vt:lpstr>
      <vt:lpstr>راهکارهای بهینه سازی  مصرف سوخت در خودروها </vt:lpstr>
      <vt:lpstr>راهکارهای بهینه سازی  مصرف سوخت در خودروها </vt:lpstr>
      <vt:lpstr>راهکارهای بهینه سازی  مصرف سوخت در خودروها </vt:lpstr>
      <vt:lpstr>راهکارهای بهینه سازی  مصرف سوخت در خودروها </vt:lpstr>
      <vt:lpstr>راهکارهای بهینه سازی  مصرف سوخت در خودروها </vt:lpstr>
      <vt:lpstr>راهکارهای بهینه سازی  مصرف سوخت در خودروها </vt:lpstr>
      <vt:lpstr>راهکارهای بهینه سازی  مصرف سوخت در خودروها </vt:lpstr>
      <vt:lpstr>راهکارهای بهینه سازی  مصرف سوخت در خودروها </vt:lpstr>
      <vt:lpstr>راهکارهای بهینه سازی  مصرف سوخت در خودروها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siavash</dc:creator>
  <cp:lastModifiedBy>Karimi Maryam</cp:lastModifiedBy>
  <cp:revision>201</cp:revision>
  <dcterms:created xsi:type="dcterms:W3CDTF">2015-08-10T10:20:33Z</dcterms:created>
  <dcterms:modified xsi:type="dcterms:W3CDTF">2024-10-30T08:02:11Z</dcterms:modified>
</cp:coreProperties>
</file>